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3" r:id="rId5"/>
    <p:sldMasterId id="2147483684" r:id="rId6"/>
    <p:sldMasterId id="2147483685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</p:sldIdLst>
  <p:sldSz cy="5143500" cx="9144000"/>
  <p:notesSz cx="6858000" cy="9144000"/>
  <p:embeddedFontLst>
    <p:embeddedFont>
      <p:font typeface="Raleway"/>
      <p:regular r:id="rId27"/>
      <p:bold r:id="rId28"/>
      <p:italic r:id="rId29"/>
      <p:boldItalic r:id="rId30"/>
    </p:embeddedFont>
    <p:embeddedFont>
      <p:font typeface="Lato"/>
      <p:regular r:id="rId31"/>
      <p:bold r:id="rId32"/>
      <p:italic r:id="rId33"/>
      <p:boldItalic r:id="rId34"/>
    </p:embeddedFont>
    <p:embeddedFont>
      <p:font typeface="Poppins"/>
      <p:regular r:id="rId35"/>
      <p:bold r:id="rId36"/>
      <p:italic r:id="rId37"/>
      <p:boldItalic r:id="rId38"/>
    </p:embeddedFont>
    <p:embeddedFont>
      <p:font typeface="Tahoma"/>
      <p:regular r:id="rId39"/>
      <p:bold r:id="rId40"/>
    </p:embeddedFont>
    <p:embeddedFont>
      <p:font typeface="Helvetica Neue"/>
      <p:regular r:id="rId41"/>
      <p:bold r:id="rId42"/>
      <p:italic r:id="rId43"/>
      <p:boldItalic r:id="rId44"/>
    </p:embeddedFont>
    <p:embeddedFont>
      <p:font typeface="Open Sans"/>
      <p:regular r:id="rId45"/>
      <p:bold r:id="rId46"/>
      <p:italic r:id="rId47"/>
      <p:boldItalic r:id="rId4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17CB39A-54B5-4BE8-BB5E-E1F82C841DDA}">
  <a:tblStyle styleId="{217CB39A-54B5-4BE8-BB5E-E1F82C841DD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Tahoma-bold.fntdata"/><Relationship Id="rId20" Type="http://schemas.openxmlformats.org/officeDocument/2006/relationships/slide" Target="slides/slide12.xml"/><Relationship Id="rId42" Type="http://schemas.openxmlformats.org/officeDocument/2006/relationships/font" Target="fonts/HelveticaNeue-bold.fntdata"/><Relationship Id="rId41" Type="http://schemas.openxmlformats.org/officeDocument/2006/relationships/font" Target="fonts/HelveticaNeue-regular.fntdata"/><Relationship Id="rId22" Type="http://schemas.openxmlformats.org/officeDocument/2006/relationships/slide" Target="slides/slide14.xml"/><Relationship Id="rId44" Type="http://schemas.openxmlformats.org/officeDocument/2006/relationships/font" Target="fonts/HelveticaNeue-boldItalic.fntdata"/><Relationship Id="rId21" Type="http://schemas.openxmlformats.org/officeDocument/2006/relationships/slide" Target="slides/slide13.xml"/><Relationship Id="rId43" Type="http://schemas.openxmlformats.org/officeDocument/2006/relationships/font" Target="fonts/HelveticaNeue-italic.fntdata"/><Relationship Id="rId24" Type="http://schemas.openxmlformats.org/officeDocument/2006/relationships/slide" Target="slides/slide16.xml"/><Relationship Id="rId46" Type="http://schemas.openxmlformats.org/officeDocument/2006/relationships/font" Target="fonts/OpenSans-bold.fntdata"/><Relationship Id="rId23" Type="http://schemas.openxmlformats.org/officeDocument/2006/relationships/slide" Target="slides/slide15.xml"/><Relationship Id="rId45" Type="http://schemas.openxmlformats.org/officeDocument/2006/relationships/font" Target="fonts/OpenSans-regular.fntdata"/><Relationship Id="rId1" Type="http://schemas.openxmlformats.org/officeDocument/2006/relationships/theme" Target="theme/theme4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1.xml"/><Relationship Id="rId26" Type="http://schemas.openxmlformats.org/officeDocument/2006/relationships/slide" Target="slides/slide18.xml"/><Relationship Id="rId48" Type="http://schemas.openxmlformats.org/officeDocument/2006/relationships/font" Target="fonts/OpenSans-boldItalic.fntdata"/><Relationship Id="rId25" Type="http://schemas.openxmlformats.org/officeDocument/2006/relationships/slide" Target="slides/slide17.xml"/><Relationship Id="rId47" Type="http://schemas.openxmlformats.org/officeDocument/2006/relationships/font" Target="fonts/OpenSans-italic.fntdata"/><Relationship Id="rId28" Type="http://schemas.openxmlformats.org/officeDocument/2006/relationships/font" Target="fonts/Raleway-bold.fntdata"/><Relationship Id="rId27" Type="http://schemas.openxmlformats.org/officeDocument/2006/relationships/font" Target="fonts/Raleway-regular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29" Type="http://schemas.openxmlformats.org/officeDocument/2006/relationships/font" Target="fonts/Raleway-italic.fntdata"/><Relationship Id="rId7" Type="http://schemas.openxmlformats.org/officeDocument/2006/relationships/slideMaster" Target="slideMasters/slideMaster3.xml"/><Relationship Id="rId8" Type="http://schemas.openxmlformats.org/officeDocument/2006/relationships/notesMaster" Target="notesMasters/notesMaster1.xml"/><Relationship Id="rId31" Type="http://schemas.openxmlformats.org/officeDocument/2006/relationships/font" Target="fonts/Lato-regular.fntdata"/><Relationship Id="rId30" Type="http://schemas.openxmlformats.org/officeDocument/2006/relationships/font" Target="fonts/Raleway-boldItalic.fntdata"/><Relationship Id="rId11" Type="http://schemas.openxmlformats.org/officeDocument/2006/relationships/slide" Target="slides/slide3.xml"/><Relationship Id="rId33" Type="http://schemas.openxmlformats.org/officeDocument/2006/relationships/font" Target="fonts/Lato-italic.fntdata"/><Relationship Id="rId10" Type="http://schemas.openxmlformats.org/officeDocument/2006/relationships/slide" Target="slides/slide2.xml"/><Relationship Id="rId32" Type="http://schemas.openxmlformats.org/officeDocument/2006/relationships/font" Target="fonts/Lato-bold.fntdata"/><Relationship Id="rId13" Type="http://schemas.openxmlformats.org/officeDocument/2006/relationships/slide" Target="slides/slide5.xml"/><Relationship Id="rId35" Type="http://schemas.openxmlformats.org/officeDocument/2006/relationships/font" Target="fonts/Poppins-regular.fntdata"/><Relationship Id="rId12" Type="http://schemas.openxmlformats.org/officeDocument/2006/relationships/slide" Target="slides/slide4.xml"/><Relationship Id="rId34" Type="http://schemas.openxmlformats.org/officeDocument/2006/relationships/font" Target="fonts/Lato-boldItalic.fntdata"/><Relationship Id="rId15" Type="http://schemas.openxmlformats.org/officeDocument/2006/relationships/slide" Target="slides/slide7.xml"/><Relationship Id="rId37" Type="http://schemas.openxmlformats.org/officeDocument/2006/relationships/font" Target="fonts/Poppins-italic.fntdata"/><Relationship Id="rId14" Type="http://schemas.openxmlformats.org/officeDocument/2006/relationships/slide" Target="slides/slide6.xml"/><Relationship Id="rId36" Type="http://schemas.openxmlformats.org/officeDocument/2006/relationships/font" Target="fonts/Poppins-bold.fntdata"/><Relationship Id="rId17" Type="http://schemas.openxmlformats.org/officeDocument/2006/relationships/slide" Target="slides/slide9.xml"/><Relationship Id="rId39" Type="http://schemas.openxmlformats.org/officeDocument/2006/relationships/font" Target="fonts/Tahoma-regular.fntdata"/><Relationship Id="rId16" Type="http://schemas.openxmlformats.org/officeDocument/2006/relationships/slide" Target="slides/slide8.xml"/><Relationship Id="rId38" Type="http://schemas.openxmlformats.org/officeDocument/2006/relationships/font" Target="fonts/Poppins-boldItalic.fntdata"/><Relationship Id="rId19" Type="http://schemas.openxmlformats.org/officeDocument/2006/relationships/slide" Target="slides/slide11.xml"/><Relationship Id="rId18" Type="http://schemas.openxmlformats.org/officeDocument/2006/relationships/slide" Target="slides/slide10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20618a50b6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98" name="Google Shape;198;g20618a50b68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2cefb2315bc_2_0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8" name="Google Shape;278;g2cefb2315bc_2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79" name="Google Shape;279;g2cefb2315bc_2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2cf5494e41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2cf5494e41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2cefb2315bc_0_9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9" name="Google Shape;299;g2cefb2315bc_0_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00" name="Google Shape;300;g2cefb2315bc_0_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2cf331cb683_0_101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11" name="Google Shape;311;g2cf331cb683_0_10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12" name="Google Shape;312;g2cf331cb683_0_10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a1e839849c_0_139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23" name="Google Shape;323;g2a1e839849c_0_13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24" name="Google Shape;324;g2a1e839849c_0_13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2a277921da5_1_0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32" name="Google Shape;332;g2a277921da5_1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33" name="Google Shape;333;g2a277921da5_1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2cf331cb683_0_33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41" name="Google Shape;341;g2cf331cb683_0_3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42" name="Google Shape;342;g2cf331cb683_0_3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2cf331cb683_0_67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50" name="Google Shape;350;g2cf331cb683_0_6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51" name="Google Shape;351;g2cf331cb683_0_6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297c002ac8d_0_3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59" name="Google Shape;359;g297c002ac8d_0_36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cf331cb683_0_0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4" name="Google Shape;204;g2cf331cb683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05" name="Google Shape;205;g2cf331cb683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cf331cb683_0_16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5" name="Google Shape;215;g2cf331cb683_0_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16" name="Google Shape;216;g2cf331cb683_0_1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a1e839849c_0_1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5" name="Google Shape;225;g2a1e839849c_0_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6" name="Google Shape;226;g2a1e839849c_0_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2cefb2315bc_1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2cefb2315bc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2cea7d104ec_1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2cea7d104ec_1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2a1e839849c_0_42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8" name="Google Shape;248;g2a1e839849c_0_4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49" name="Google Shape;249;g2a1e839849c_0_4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cea7d104ec_1_133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8" name="Google Shape;258;g2cea7d104ec_1_13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59" name="Google Shape;259;g2cea7d104ec_1_13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2cea7d104ec_1_116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8" name="Google Shape;268;g2cea7d104ec_1_1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69" name="Google Shape;269;g2cea7d104ec_1_11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Relationship Id="rId3" Type="http://schemas.openxmlformats.org/officeDocument/2006/relationships/image" Target="../media/image16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 txBox="1"/>
          <p:nvPr>
            <p:ph type="title"/>
          </p:nvPr>
        </p:nvSpPr>
        <p:spPr>
          <a:xfrm>
            <a:off x="2196470" y="2547038"/>
            <a:ext cx="7772400" cy="59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"/>
              <a:buNone/>
              <a:defRPr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3"/>
          <p:cNvSpPr/>
          <p:nvPr>
            <p:ph idx="1" type="body"/>
          </p:nvPr>
        </p:nvSpPr>
        <p:spPr>
          <a:xfrm>
            <a:off x="2196470" y="3190861"/>
            <a:ext cx="7772400" cy="312000"/>
          </a:xfrm>
          <a:prstGeom prst="roundRect">
            <a:avLst>
              <a:gd fmla="val 0" name="adj"/>
            </a:avLst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anchorCtr="0" anchor="t" bIns="38100" lIns="38100" spcFirstLastPara="1" rIns="38100" wrap="square" tIns="38100">
            <a:normAutofit/>
          </a:bodyPr>
          <a:lstStyle>
            <a:lvl1pPr indent="-32385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500"/>
              <a:buChar char="•"/>
              <a:defRPr sz="1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cxnSp>
        <p:nvCxnSpPr>
          <p:cNvPr id="85" name="Google Shape;85;p13"/>
          <p:cNvCxnSpPr/>
          <p:nvPr/>
        </p:nvCxnSpPr>
        <p:spPr>
          <a:xfrm>
            <a:off x="2230447" y="3100758"/>
            <a:ext cx="4177200" cy="0"/>
          </a:xfrm>
          <a:prstGeom prst="straightConnector1">
            <a:avLst/>
          </a:prstGeom>
          <a:noFill/>
          <a:ln cap="flat" cmpd="sng" w="254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38100" rotWithShape="0" dir="5400000" dist="20000">
              <a:srgbClr val="000000">
                <a:alpha val="36860"/>
              </a:srgbClr>
            </a:outerShdw>
          </a:effectLst>
        </p:spPr>
      </p:cxnSp>
      <p:sp>
        <p:nvSpPr>
          <p:cNvPr id="86" name="Google Shape;86;p1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4"/>
          <p:cNvSpPr txBox="1"/>
          <p:nvPr>
            <p:ph type="title"/>
          </p:nvPr>
        </p:nvSpPr>
        <p:spPr>
          <a:xfrm>
            <a:off x="1354327" y="50419"/>
            <a:ext cx="6435300" cy="8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14"/>
          <p:cNvSpPr txBox="1"/>
          <p:nvPr>
            <p:ph idx="1" type="body"/>
          </p:nvPr>
        </p:nvSpPr>
        <p:spPr>
          <a:xfrm>
            <a:off x="-6908" y="1226641"/>
            <a:ext cx="8135700" cy="11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14"/>
          <p:cNvSpPr txBox="1"/>
          <p:nvPr>
            <p:ph idx="12" type="sldNum"/>
          </p:nvPr>
        </p:nvSpPr>
        <p:spPr>
          <a:xfrm>
            <a:off x="6583680" y="4783455"/>
            <a:ext cx="2103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 Column">
  <p:cSld name="1 Column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6"/>
          <p:cNvSpPr txBox="1"/>
          <p:nvPr>
            <p:ph type="title"/>
          </p:nvPr>
        </p:nvSpPr>
        <p:spPr>
          <a:xfrm>
            <a:off x="457200" y="361950"/>
            <a:ext cx="82296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2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2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2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2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1" type="body"/>
          </p:nvPr>
        </p:nvSpPr>
        <p:spPr>
          <a:xfrm>
            <a:off x="457200" y="1200150"/>
            <a:ext cx="82296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1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1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" name="Google Shape;103;p1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>
  <p:cSld name="Title Slide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BB0027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06" name="Google Shape;106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209800" y="895350"/>
            <a:ext cx="3429000" cy="30638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_Plaid-Digital_FINAL-NEW.png" id="107" name="Google Shape;107;p17"/>
          <p:cNvPicPr preferRelativeResize="0"/>
          <p:nvPr/>
        </p:nvPicPr>
        <p:blipFill rotWithShape="1">
          <a:blip r:embed="rId3">
            <a:alphaModFix/>
          </a:blip>
          <a:srcRect b="1983" l="84734" r="4769" t="23991"/>
          <a:stretch/>
        </p:blipFill>
        <p:spPr>
          <a:xfrm>
            <a:off x="457200" y="0"/>
            <a:ext cx="79057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BB0027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09" name="Google Shape;10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209800" y="895350"/>
            <a:ext cx="3429000" cy="30638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_Plaid-Digital_FINAL-NEW.png" id="110" name="Google Shape;110;p17"/>
          <p:cNvPicPr preferRelativeResize="0"/>
          <p:nvPr/>
        </p:nvPicPr>
        <p:blipFill rotWithShape="1">
          <a:blip r:embed="rId3">
            <a:alphaModFix/>
          </a:blip>
          <a:srcRect b="1983" l="84734" r="4769" t="23991"/>
          <a:stretch/>
        </p:blipFill>
        <p:spPr>
          <a:xfrm>
            <a:off x="457200" y="0"/>
            <a:ext cx="79057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AUTOLAYOUT_2">
    <p:bg>
      <p:bgPr>
        <a:solidFill>
          <a:srgbClr val="FFFFFF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/>
          <p:nvPr/>
        </p:nvSpPr>
        <p:spPr>
          <a:xfrm>
            <a:off x="2140800" y="1237425"/>
            <a:ext cx="1229100" cy="124200"/>
          </a:xfrm>
          <a:prstGeom prst="rect">
            <a:avLst/>
          </a:prstGeom>
          <a:solidFill>
            <a:srgbClr val="0D47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18"/>
          <p:cNvSpPr txBox="1"/>
          <p:nvPr>
            <p:ph idx="1" type="body"/>
          </p:nvPr>
        </p:nvSpPr>
        <p:spPr>
          <a:xfrm>
            <a:off x="2064600" y="1548600"/>
            <a:ext cx="4862400" cy="25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616161"/>
              </a:buClr>
              <a:buSzPts val="1800"/>
              <a:buNone/>
              <a:defRPr sz="1800">
                <a:solidFill>
                  <a:srgbClr val="616161"/>
                </a:solidFill>
              </a:defRPr>
            </a:lvl1pPr>
            <a:lvl2pPr indent="-3302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16161"/>
              </a:buClr>
              <a:buSzPts val="1600"/>
              <a:buChar char="•"/>
              <a:defRPr sz="1400">
                <a:solidFill>
                  <a:srgbClr val="616161"/>
                </a:solidFill>
              </a:defRPr>
            </a:lvl2pPr>
            <a:lvl3pPr indent="-3302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16161"/>
              </a:buClr>
              <a:buSzPts val="1600"/>
              <a:buChar char="–"/>
              <a:defRPr sz="1400">
                <a:solidFill>
                  <a:srgbClr val="616161"/>
                </a:solidFill>
              </a:defRPr>
            </a:lvl3pPr>
            <a:lvl4pPr indent="-3302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16161"/>
              </a:buClr>
              <a:buSzPts val="1600"/>
              <a:buChar char="•"/>
              <a:defRPr sz="1400">
                <a:solidFill>
                  <a:srgbClr val="616161"/>
                </a:solidFill>
              </a:defRPr>
            </a:lvl4pPr>
            <a:lvl5pPr indent="-3302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16161"/>
              </a:buClr>
              <a:buSzPts val="1600"/>
              <a:buChar char="–"/>
              <a:defRPr sz="1400">
                <a:solidFill>
                  <a:srgbClr val="616161"/>
                </a:solidFill>
              </a:defRPr>
            </a:lvl5pPr>
            <a:lvl6pPr indent="-3556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16161"/>
              </a:buClr>
              <a:buSzPts val="2000"/>
              <a:buChar char="»"/>
              <a:defRPr sz="1400">
                <a:solidFill>
                  <a:srgbClr val="616161"/>
                </a:solidFill>
              </a:defRPr>
            </a:lvl6pPr>
            <a:lvl7pPr indent="-3556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16161"/>
              </a:buClr>
              <a:buSzPts val="2000"/>
              <a:buChar char="»"/>
              <a:defRPr sz="1400">
                <a:solidFill>
                  <a:srgbClr val="616161"/>
                </a:solidFill>
              </a:defRPr>
            </a:lvl7pPr>
            <a:lvl8pPr indent="-3556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16161"/>
              </a:buClr>
              <a:buSzPts val="2000"/>
              <a:buChar char="»"/>
              <a:defRPr sz="1400">
                <a:solidFill>
                  <a:srgbClr val="616161"/>
                </a:solidFill>
              </a:defRPr>
            </a:lvl8pPr>
            <a:lvl9pPr indent="-3556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616161"/>
              </a:buClr>
              <a:buSzPts val="2000"/>
              <a:buChar char="»"/>
              <a:defRPr sz="1400">
                <a:solidFill>
                  <a:srgbClr val="616161"/>
                </a:solidFill>
              </a:defRPr>
            </a:lvl9pPr>
          </a:lstStyle>
          <a:p/>
        </p:txBody>
      </p:sp>
      <p:sp>
        <p:nvSpPr>
          <p:cNvPr id="116" name="Google Shape;116;p18"/>
          <p:cNvSpPr txBox="1"/>
          <p:nvPr>
            <p:ph idx="12" type="sldNum"/>
          </p:nvPr>
        </p:nvSpPr>
        <p:spPr>
          <a:xfrm>
            <a:off x="8498000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61616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61616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61616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61616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61616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61616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61616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61616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61616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9"/>
          <p:cNvSpPr txBox="1"/>
          <p:nvPr>
            <p:ph type="title"/>
          </p:nvPr>
        </p:nvSpPr>
        <p:spPr>
          <a:xfrm>
            <a:off x="457200" y="361950"/>
            <a:ext cx="82296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2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2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2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2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/>
        </p:txBody>
      </p:sp>
      <p:sp>
        <p:nvSpPr>
          <p:cNvPr id="119" name="Google Shape;119;p1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Column">
  <p:cSld name="2 Column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0"/>
          <p:cNvSpPr txBox="1"/>
          <p:nvPr>
            <p:ph type="title"/>
          </p:nvPr>
        </p:nvSpPr>
        <p:spPr>
          <a:xfrm>
            <a:off x="457200" y="361950"/>
            <a:ext cx="82296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2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2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2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2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/>
        </p:txBody>
      </p:sp>
      <p:sp>
        <p:nvSpPr>
          <p:cNvPr id="122" name="Google Shape;122;p20"/>
          <p:cNvSpPr txBox="1"/>
          <p:nvPr>
            <p:ph idx="1" type="body"/>
          </p:nvPr>
        </p:nvSpPr>
        <p:spPr>
          <a:xfrm>
            <a:off x="457200" y="1200150"/>
            <a:ext cx="39624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1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1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3" name="Google Shape;123;p20"/>
          <p:cNvSpPr txBox="1"/>
          <p:nvPr>
            <p:ph idx="2" type="body"/>
          </p:nvPr>
        </p:nvSpPr>
        <p:spPr>
          <a:xfrm>
            <a:off x="4727448" y="1212300"/>
            <a:ext cx="39594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1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1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" name="Google Shape;124;p2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Column">
  <p:cSld name="3 Column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1"/>
          <p:cNvSpPr txBox="1"/>
          <p:nvPr>
            <p:ph type="title"/>
          </p:nvPr>
        </p:nvSpPr>
        <p:spPr>
          <a:xfrm>
            <a:off x="457200" y="361950"/>
            <a:ext cx="82296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2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2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2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2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/>
        </p:txBody>
      </p:sp>
      <p:sp>
        <p:nvSpPr>
          <p:cNvPr id="127" name="Google Shape;127;p21"/>
          <p:cNvSpPr txBox="1"/>
          <p:nvPr>
            <p:ph idx="1" type="body"/>
          </p:nvPr>
        </p:nvSpPr>
        <p:spPr>
          <a:xfrm>
            <a:off x="457200" y="1200150"/>
            <a:ext cx="25908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1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1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" name="Google Shape;128;p21"/>
          <p:cNvSpPr txBox="1"/>
          <p:nvPr>
            <p:ph idx="2" type="body"/>
          </p:nvPr>
        </p:nvSpPr>
        <p:spPr>
          <a:xfrm>
            <a:off x="3276600" y="1200150"/>
            <a:ext cx="25908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1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1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" name="Google Shape;129;p21"/>
          <p:cNvSpPr txBox="1"/>
          <p:nvPr>
            <p:ph idx="3" type="body"/>
          </p:nvPr>
        </p:nvSpPr>
        <p:spPr>
          <a:xfrm>
            <a:off x="6096000" y="1200150"/>
            <a:ext cx="25908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1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1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" name="Google Shape;130;p2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 Column">
  <p:cSld name="4 Column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2"/>
          <p:cNvSpPr txBox="1"/>
          <p:nvPr>
            <p:ph type="title"/>
          </p:nvPr>
        </p:nvSpPr>
        <p:spPr>
          <a:xfrm>
            <a:off x="457200" y="361950"/>
            <a:ext cx="82296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2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2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2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2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/>
        </p:txBody>
      </p:sp>
      <p:sp>
        <p:nvSpPr>
          <p:cNvPr id="133" name="Google Shape;133;p22"/>
          <p:cNvSpPr txBox="1"/>
          <p:nvPr>
            <p:ph idx="1" type="body"/>
          </p:nvPr>
        </p:nvSpPr>
        <p:spPr>
          <a:xfrm>
            <a:off x="457200" y="1200150"/>
            <a:ext cx="19050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1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1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" name="Google Shape;134;p22"/>
          <p:cNvSpPr txBox="1"/>
          <p:nvPr>
            <p:ph idx="2" type="body"/>
          </p:nvPr>
        </p:nvSpPr>
        <p:spPr>
          <a:xfrm>
            <a:off x="2565400" y="1200150"/>
            <a:ext cx="19050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1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1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5" name="Google Shape;135;p22"/>
          <p:cNvSpPr txBox="1"/>
          <p:nvPr>
            <p:ph idx="3" type="body"/>
          </p:nvPr>
        </p:nvSpPr>
        <p:spPr>
          <a:xfrm>
            <a:off x="4673600" y="1200150"/>
            <a:ext cx="19050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1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1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6" name="Google Shape;136;p22"/>
          <p:cNvSpPr txBox="1"/>
          <p:nvPr>
            <p:ph idx="4" type="body"/>
          </p:nvPr>
        </p:nvSpPr>
        <p:spPr>
          <a:xfrm>
            <a:off x="6781800" y="1200150"/>
            <a:ext cx="19050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1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1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>
  <p:cSld name="1_Title Slide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5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48" name="Google Shape;148;p2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49" name="Google Shape;149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2" name="Google Shape;152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5" name="Google Shape;155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6" name="Google Shape;156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9" name="Google Shape;159;p29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60" name="Google Shape;160;p29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61" name="Google Shape;161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4" name="Google Shape;164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1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67" name="Google Shape;167;p31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68" name="Google Shape;168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2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71" name="Google Shape;171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3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33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5" name="Google Shape;175;p33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76" name="Google Shape;176;p33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7" name="Google Shape;177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80" name="Google Shape;180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83" name="Google Shape;183;p3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" name="Google Shape;184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 Column">
  <p:cSld name="1 Column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7"/>
          <p:cNvSpPr txBox="1"/>
          <p:nvPr>
            <p:ph type="title"/>
          </p:nvPr>
        </p:nvSpPr>
        <p:spPr>
          <a:xfrm>
            <a:off x="457200" y="361950"/>
            <a:ext cx="82296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2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2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2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2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/>
        </p:txBody>
      </p:sp>
      <p:sp>
        <p:nvSpPr>
          <p:cNvPr id="189" name="Google Shape;189;p37"/>
          <p:cNvSpPr txBox="1"/>
          <p:nvPr>
            <p:ph idx="1" type="body"/>
          </p:nvPr>
        </p:nvSpPr>
        <p:spPr>
          <a:xfrm>
            <a:off x="457200" y="1200150"/>
            <a:ext cx="82296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1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1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0" name="Google Shape;190;p3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 1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8"/>
          <p:cNvSpPr txBox="1"/>
          <p:nvPr>
            <p:ph type="title"/>
          </p:nvPr>
        </p:nvSpPr>
        <p:spPr>
          <a:xfrm>
            <a:off x="2196470" y="2547038"/>
            <a:ext cx="7772400" cy="59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"/>
              <a:buNone/>
              <a:defRPr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3" name="Google Shape;193;p38"/>
          <p:cNvSpPr/>
          <p:nvPr>
            <p:ph idx="1" type="body"/>
          </p:nvPr>
        </p:nvSpPr>
        <p:spPr>
          <a:xfrm>
            <a:off x="2196470" y="3190861"/>
            <a:ext cx="7772400" cy="312000"/>
          </a:xfrm>
          <a:prstGeom prst="roundRect">
            <a:avLst>
              <a:gd fmla="val 0" name="adj"/>
            </a:avLst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anchorCtr="0" anchor="t" bIns="38100" lIns="38100" spcFirstLastPara="1" rIns="38100" wrap="square" tIns="38100">
            <a:normAutofit/>
          </a:bodyPr>
          <a:lstStyle>
            <a:lvl1pPr indent="-32385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500"/>
              <a:buChar char="•"/>
              <a:defRPr sz="1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cxnSp>
        <p:nvCxnSpPr>
          <p:cNvPr id="194" name="Google Shape;194;p38"/>
          <p:cNvCxnSpPr/>
          <p:nvPr/>
        </p:nvCxnSpPr>
        <p:spPr>
          <a:xfrm>
            <a:off x="2230447" y="3100758"/>
            <a:ext cx="4177200" cy="0"/>
          </a:xfrm>
          <a:prstGeom prst="straightConnector1">
            <a:avLst/>
          </a:prstGeom>
          <a:noFill/>
          <a:ln cap="flat" cmpd="sng" w="254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38100" rotWithShape="0" dir="5400000" dist="20000">
              <a:srgbClr val="000000">
                <a:alpha val="36860"/>
              </a:srgbClr>
            </a:outerShdw>
          </a:effectLst>
        </p:spPr>
      </p:cxnSp>
      <p:sp>
        <p:nvSpPr>
          <p:cNvPr id="195" name="Google Shape;195;p3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21.xml"/><Relationship Id="rId1" Type="http://schemas.openxmlformats.org/officeDocument/2006/relationships/image" Target="../media/image16.png"/><Relationship Id="rId2" Type="http://schemas.openxmlformats.org/officeDocument/2006/relationships/image" Target="../media/image8.png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2.xml"/><Relationship Id="rId1" Type="http://schemas.openxmlformats.org/officeDocument/2006/relationships/image" Target="../media/image10.jpg"/><Relationship Id="rId2" Type="http://schemas.openxmlformats.org/officeDocument/2006/relationships/slideLayout" Target="../slideLayouts/slideLayout22.xml"/><Relationship Id="rId3" Type="http://schemas.openxmlformats.org/officeDocument/2006/relationships/slideLayout" Target="../slideLayouts/slideLayout23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Relationship Id="rId15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4.xml"/><Relationship Id="rId16" Type="http://schemas.openxmlformats.org/officeDocument/2006/relationships/theme" Target="../theme/theme3.xml"/><Relationship Id="rId5" Type="http://schemas.openxmlformats.org/officeDocument/2006/relationships/slideLayout" Target="../slideLayouts/slideLayout25.xml"/><Relationship Id="rId6" Type="http://schemas.openxmlformats.org/officeDocument/2006/relationships/slideLayout" Target="../slideLayouts/slideLayout26.xml"/><Relationship Id="rId7" Type="http://schemas.openxmlformats.org/officeDocument/2006/relationships/slideLayout" Target="../slideLayouts/slideLayout27.xml"/><Relationship Id="rId8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_Plaid-Digital_FINAL-NEW.png" id="94" name="Google Shape;94;p15"/>
          <p:cNvPicPr preferRelativeResize="0"/>
          <p:nvPr/>
        </p:nvPicPr>
        <p:blipFill rotWithShape="1">
          <a:blip r:embed="rId1">
            <a:alphaModFix/>
          </a:blip>
          <a:srcRect b="2896" l="59549" r="39886" t="20872"/>
          <a:stretch/>
        </p:blipFill>
        <p:spPr>
          <a:xfrm rot="5400000">
            <a:off x="3798886" y="1046162"/>
            <a:ext cx="60324" cy="76581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_Plaid-Digital_FINAL-NEW.png" id="95" name="Google Shape;95;p15"/>
          <p:cNvPicPr preferRelativeResize="0"/>
          <p:nvPr/>
        </p:nvPicPr>
        <p:blipFill rotWithShape="1">
          <a:blip r:embed="rId1">
            <a:alphaModFix/>
          </a:blip>
          <a:srcRect b="2896" l="59549" r="39886" t="20872"/>
          <a:stretch/>
        </p:blipFill>
        <p:spPr>
          <a:xfrm rot="5400000">
            <a:off x="3798886" y="1046162"/>
            <a:ext cx="60324" cy="7658101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5"/>
          <p:cNvSpPr txBox="1"/>
          <p:nvPr>
            <p:ph type="title"/>
          </p:nvPr>
        </p:nvSpPr>
        <p:spPr>
          <a:xfrm>
            <a:off x="457200" y="361950"/>
            <a:ext cx="82296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2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2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2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2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/>
        </p:txBody>
      </p:sp>
      <p:sp>
        <p:nvSpPr>
          <p:cNvPr id="97" name="Google Shape;97;p15"/>
          <p:cNvSpPr txBox="1"/>
          <p:nvPr>
            <p:ph idx="1" type="body"/>
          </p:nvPr>
        </p:nvSpPr>
        <p:spPr>
          <a:xfrm>
            <a:off x="457200" y="1200150"/>
            <a:ext cx="8229600" cy="35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1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1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98" name="Google Shape;98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772400" y="4248150"/>
            <a:ext cx="1154590" cy="736392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2" name="Google Shape;142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3" name="Google Shape;143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  <p:sldLayoutId id="2147483679" r:id="rId12"/>
    <p:sldLayoutId id="2147483680" r:id="rId13"/>
    <p:sldLayoutId id="2147483681" r:id="rId14"/>
    <p:sldLayoutId id="214748368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Relationship Id="rId4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huggingface.co/NMutangana/whisper-small-rw/commit/5cab1fb031caae07296218c2455b3015f0e5752b" TargetMode="External"/><Relationship Id="rId4" Type="http://schemas.openxmlformats.org/officeDocument/2006/relationships/hyperlink" Target="https://huggingface.co/NMutangana/whisper-small-swahili/commit/1feb8a9c3d8d1f36cf9d54a7449f889a6def19eb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arxiv.org/abs/1412.5567" TargetMode="External"/><Relationship Id="rId4" Type="http://schemas.openxmlformats.org/officeDocument/2006/relationships/hyperlink" Target="https://arxiv.org/pdf/2006.11477.pdf" TargetMode="External"/><Relationship Id="rId9" Type="http://schemas.openxmlformats.org/officeDocument/2006/relationships/hyperlink" Target="https://arxiv.org/pdf/2110.07205.pdf" TargetMode="External"/><Relationship Id="rId5" Type="http://schemas.openxmlformats.org/officeDocument/2006/relationships/hyperlink" Target="https://cdn.openai.com/papers/whisper.pdf" TargetMode="External"/><Relationship Id="rId6" Type="http://schemas.openxmlformats.org/officeDocument/2006/relationships/hyperlink" Target="https://arxiv.org/pdf/1609.03499.pdf" TargetMode="External"/><Relationship Id="rId7" Type="http://schemas.openxmlformats.org/officeDocument/2006/relationships/hyperlink" Target="https://arxiv.org/abs/1905.09263" TargetMode="External"/><Relationship Id="rId8" Type="http://schemas.openxmlformats.org/officeDocument/2006/relationships/hyperlink" Target="https://arxiv.org/pdf/1712.05884.pdf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clp.arizona.edu/courses/languages/swahili" TargetMode="External"/><Relationship Id="rId4" Type="http://schemas.openxmlformats.org/officeDocument/2006/relationships/hyperlink" Target="https://www.statistics.gov.rw/publication/Rwanda_population_2022" TargetMode="External"/><Relationship Id="rId5" Type="http://schemas.openxmlformats.org/officeDocument/2006/relationships/hyperlink" Target="https://github.com/openai/whisper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9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9"/>
          <p:cNvSpPr txBox="1"/>
          <p:nvPr/>
        </p:nvSpPr>
        <p:spPr>
          <a:xfrm>
            <a:off x="1228400" y="1993875"/>
            <a:ext cx="7663500" cy="7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20800" lIns="20800" spcFirstLastPara="1" rIns="20800" wrap="square" tIns="20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Edge-Based Speech Transcription and Synthesis for Kinyarwanda and Swahili  Languages </a:t>
            </a:r>
            <a:endParaRPr b="1" sz="24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01" name="Google Shape;201;p39"/>
          <p:cNvSpPr txBox="1"/>
          <p:nvPr/>
        </p:nvSpPr>
        <p:spPr>
          <a:xfrm>
            <a:off x="1931400" y="3330125"/>
            <a:ext cx="5281200" cy="10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en" sz="16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Group 7 </a:t>
            </a:r>
            <a:r>
              <a:rPr b="1" lang="en" sz="16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Team Members:</a:t>
            </a:r>
            <a:endParaRPr b="1" sz="16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Helvetica Neue"/>
              <a:buChar char="●"/>
            </a:pPr>
            <a:r>
              <a:rPr lang="en" sz="16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Pacome Simon Mbonimpa</a:t>
            </a:r>
            <a:endParaRPr sz="16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Helvetica Neue"/>
              <a:buChar char="●"/>
            </a:pPr>
            <a:r>
              <a:rPr lang="en" sz="16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Natasha Mutangana</a:t>
            </a:r>
            <a:endParaRPr sz="16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Helvetica Neue"/>
              <a:buChar char="●"/>
            </a:pPr>
            <a:r>
              <a:rPr lang="en" sz="16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Diane Tuyizere</a:t>
            </a:r>
            <a:endParaRPr sz="16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" lvl="0" marL="3175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8"/>
          <p:cNvSpPr txBox="1"/>
          <p:nvPr>
            <p:ph type="title"/>
          </p:nvPr>
        </p:nvSpPr>
        <p:spPr>
          <a:xfrm>
            <a:off x="675375" y="394406"/>
            <a:ext cx="7246500" cy="3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3000">
                <a:solidFill>
                  <a:srgbClr val="BB0027"/>
                </a:solidFill>
                <a:latin typeface="Poppins"/>
                <a:ea typeface="Poppins"/>
                <a:cs typeface="Poppins"/>
                <a:sym typeface="Poppins"/>
              </a:rPr>
              <a:t>Experiments and Results - New Models (TTS)</a:t>
            </a:r>
            <a:endParaRPr sz="3000">
              <a:solidFill>
                <a:srgbClr val="BB0027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82" name="Google Shape;282;p48"/>
          <p:cNvSpPr txBox="1"/>
          <p:nvPr>
            <p:ph idx="12" type="sldNum"/>
          </p:nvPr>
        </p:nvSpPr>
        <p:spPr>
          <a:xfrm>
            <a:off x="7111225" y="442712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3" name="Google Shape;283;p48"/>
          <p:cNvSpPr txBox="1"/>
          <p:nvPr/>
        </p:nvSpPr>
        <p:spPr>
          <a:xfrm>
            <a:off x="675375" y="1034125"/>
            <a:ext cx="7955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84" name="Google Shape;284;p48"/>
          <p:cNvSpPr/>
          <p:nvPr/>
        </p:nvSpPr>
        <p:spPr>
          <a:xfrm>
            <a:off x="-119550" y="617375"/>
            <a:ext cx="557700" cy="996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5" name="Google Shape;285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0300" y="1836825"/>
            <a:ext cx="2940971" cy="23492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6875" y="1892275"/>
            <a:ext cx="3171825" cy="223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9"/>
          <p:cNvSpPr txBox="1"/>
          <p:nvPr>
            <p:ph type="title"/>
          </p:nvPr>
        </p:nvSpPr>
        <p:spPr>
          <a:xfrm>
            <a:off x="457200" y="361950"/>
            <a:ext cx="8229600" cy="609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 Example: Inference on a Deployed STT Model</a:t>
            </a:r>
            <a:endParaRPr/>
          </a:p>
        </p:txBody>
      </p:sp>
      <p:sp>
        <p:nvSpPr>
          <p:cNvPr id="292" name="Google Shape;292;p49"/>
          <p:cNvSpPr txBox="1"/>
          <p:nvPr>
            <p:ph idx="1" type="body"/>
          </p:nvPr>
        </p:nvSpPr>
        <p:spPr>
          <a:xfrm>
            <a:off x="457200" y="1123950"/>
            <a:ext cx="8229600" cy="3429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3" name="Google Shape;293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1689425"/>
            <a:ext cx="3798600" cy="275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41875" y="1689425"/>
            <a:ext cx="4432001" cy="1512850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49"/>
          <p:cNvSpPr txBox="1"/>
          <p:nvPr/>
        </p:nvSpPr>
        <p:spPr>
          <a:xfrm>
            <a:off x="602175" y="1261525"/>
            <a:ext cx="3286800" cy="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On Edge (Client-side)</a:t>
            </a:r>
            <a:endParaRPr b="1" u="sng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6" name="Google Shape;296;p49"/>
          <p:cNvSpPr txBox="1"/>
          <p:nvPr/>
        </p:nvSpPr>
        <p:spPr>
          <a:xfrm>
            <a:off x="4341875" y="1261525"/>
            <a:ext cx="3286800" cy="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On Cloud (Server-side)</a:t>
            </a:r>
            <a:endParaRPr b="1" u="sng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50"/>
          <p:cNvSpPr txBox="1"/>
          <p:nvPr>
            <p:ph type="title"/>
          </p:nvPr>
        </p:nvSpPr>
        <p:spPr>
          <a:xfrm>
            <a:off x="457200" y="261804"/>
            <a:ext cx="82296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solidFill>
                  <a:srgbClr val="BB0027"/>
                </a:solidFill>
                <a:latin typeface="Poppins"/>
                <a:ea typeface="Poppins"/>
                <a:cs typeface="Poppins"/>
                <a:sym typeface="Poppins"/>
              </a:rPr>
              <a:t>Experiments and Results - </a:t>
            </a:r>
            <a:r>
              <a:rPr lang="en">
                <a:solidFill>
                  <a:srgbClr val="BB0027"/>
                </a:solidFill>
                <a:latin typeface="Poppins"/>
                <a:ea typeface="Poppins"/>
                <a:cs typeface="Poppins"/>
                <a:sym typeface="Poppins"/>
              </a:rPr>
              <a:t>Fine Tuned Models (ASR-Whisper)</a:t>
            </a:r>
            <a:endParaRPr>
              <a:solidFill>
                <a:srgbClr val="BB0027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03" name="Google Shape;303;p50"/>
          <p:cNvSpPr/>
          <p:nvPr/>
        </p:nvSpPr>
        <p:spPr>
          <a:xfrm>
            <a:off x="-119550" y="617375"/>
            <a:ext cx="557700" cy="996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p50"/>
          <p:cNvSpPr txBox="1"/>
          <p:nvPr>
            <p:ph idx="2" type="body"/>
          </p:nvPr>
        </p:nvSpPr>
        <p:spPr>
          <a:xfrm>
            <a:off x="4698726" y="1212300"/>
            <a:ext cx="4445400" cy="454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Kinyarwanda ASR (</a:t>
            </a:r>
            <a:r>
              <a:rPr b="1" lang="en" u="sng">
                <a:solidFill>
                  <a:schemeClr val="hlink"/>
                </a:solidFill>
                <a:hlinkClick r:id="rId3"/>
              </a:rPr>
              <a:t>Demo</a:t>
            </a:r>
            <a:r>
              <a:rPr b="1" lang="en"/>
              <a:t>) - </a:t>
            </a:r>
            <a:r>
              <a:rPr b="1" lang="en"/>
              <a:t>11 hours of training</a:t>
            </a:r>
            <a:endParaRPr b="1"/>
          </a:p>
        </p:txBody>
      </p:sp>
      <p:graphicFrame>
        <p:nvGraphicFramePr>
          <p:cNvPr id="305" name="Google Shape;305;p50"/>
          <p:cNvGraphicFramePr/>
          <p:nvPr/>
        </p:nvGraphicFramePr>
        <p:xfrm>
          <a:off x="460250" y="1583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{217CB39A-54B5-4BE8-BB5E-E1F82C841DDA}</a:tableStyleId>
              </a:tblPr>
              <a:tblGrid>
                <a:gridCol w="874900"/>
                <a:gridCol w="1004250"/>
                <a:gridCol w="975450"/>
                <a:gridCol w="1104800"/>
              </a:tblGrid>
              <a:tr h="521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/>
                        <a:t>Step</a:t>
                      </a:r>
                      <a:endParaRPr b="1"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/>
                        <a:t>Training Loss</a:t>
                      </a:r>
                      <a:endParaRPr b="1"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/>
                        <a:t>Validation Loss</a:t>
                      </a:r>
                      <a:endParaRPr b="1"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/>
                        <a:t>Wer</a:t>
                      </a:r>
                      <a:endParaRPr b="1" sz="1300"/>
                    </a:p>
                  </a:txBody>
                  <a:tcPr marT="91425" marB="91425" marR="91425" marL="91425"/>
                </a:tc>
              </a:tr>
              <a:tr h="514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1000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0.379700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0.602877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40.236108</a:t>
                      </a:r>
                      <a:endParaRPr sz="1300"/>
                    </a:p>
                  </a:txBody>
                  <a:tcPr marT="91425" marB="91425" marR="91425" marL="91425"/>
                </a:tc>
              </a:tr>
              <a:tr h="514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2000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0.112900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0.588555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35.584063</a:t>
                      </a:r>
                      <a:endParaRPr sz="1300"/>
                    </a:p>
                  </a:txBody>
                  <a:tcPr marT="91425" marB="91425" marR="91425" marL="91425"/>
                </a:tc>
              </a:tr>
              <a:tr h="514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3000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0.050700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0.639749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35.440375</a:t>
                      </a:r>
                      <a:endParaRPr sz="1300"/>
                    </a:p>
                  </a:txBody>
                  <a:tcPr marT="91425" marB="91425" marR="91425" marL="91425"/>
                </a:tc>
              </a:tr>
              <a:tr h="514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4000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0.016100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0.682069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accent1"/>
                          </a:solidFill>
                        </a:rPr>
                        <a:t>34.943789</a:t>
                      </a:r>
                      <a:endParaRPr b="1" sz="1300">
                        <a:solidFill>
                          <a:schemeClr val="accent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306" name="Google Shape;306;p50"/>
          <p:cNvSpPr txBox="1"/>
          <p:nvPr>
            <p:ph idx="2" type="body"/>
          </p:nvPr>
        </p:nvSpPr>
        <p:spPr>
          <a:xfrm>
            <a:off x="438161" y="1212300"/>
            <a:ext cx="3959400" cy="454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Swahili ASR (</a:t>
            </a:r>
            <a:r>
              <a:rPr b="1" lang="en" u="sng">
                <a:solidFill>
                  <a:schemeClr val="hlink"/>
                </a:solidFill>
                <a:hlinkClick r:id="rId4"/>
              </a:rPr>
              <a:t>Demo</a:t>
            </a:r>
            <a:r>
              <a:rPr b="1" lang="en"/>
              <a:t>) - 11 hours of training</a:t>
            </a:r>
            <a:endParaRPr b="1"/>
          </a:p>
        </p:txBody>
      </p:sp>
      <p:graphicFrame>
        <p:nvGraphicFramePr>
          <p:cNvPr id="307" name="Google Shape;307;p50"/>
          <p:cNvGraphicFramePr/>
          <p:nvPr/>
        </p:nvGraphicFramePr>
        <p:xfrm>
          <a:off x="4793574" y="158364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{217CB39A-54B5-4BE8-BB5E-E1F82C841DDA}</a:tableStyleId>
              </a:tblPr>
              <a:tblGrid>
                <a:gridCol w="860275"/>
                <a:gridCol w="987475"/>
                <a:gridCol w="959150"/>
                <a:gridCol w="1086325"/>
              </a:tblGrid>
              <a:tr h="506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/>
                        <a:t>Step</a:t>
                      </a:r>
                      <a:endParaRPr b="1"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/>
                        <a:t>Training Loss</a:t>
                      </a:r>
                      <a:endParaRPr b="1"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/>
                        <a:t>Validation Loss</a:t>
                      </a:r>
                      <a:endParaRPr b="1"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/>
                        <a:t>Wer</a:t>
                      </a:r>
                      <a:endParaRPr b="1" sz="1300"/>
                    </a:p>
                  </a:txBody>
                  <a:tcPr marT="91425" marB="91425" marR="91425" marL="91425"/>
                </a:tc>
              </a:tr>
              <a:tr h="499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1000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0.695200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0.991951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70.502285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99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2000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0.477100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0.926026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68.362372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99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3000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0.313200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0.950552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68.073194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99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4000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0.202500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0.991832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accent1"/>
                          </a:solidFill>
                        </a:rPr>
                        <a:t>68.727057</a:t>
                      </a:r>
                      <a:endParaRPr b="1">
                        <a:solidFill>
                          <a:schemeClr val="accent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308" name="Google Shape;308;p50"/>
          <p:cNvSpPr txBox="1"/>
          <p:nvPr>
            <p:ph idx="12" type="sldNum"/>
          </p:nvPr>
        </p:nvSpPr>
        <p:spPr>
          <a:xfrm>
            <a:off x="7111225" y="442712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51"/>
          <p:cNvSpPr txBox="1"/>
          <p:nvPr>
            <p:ph type="title"/>
          </p:nvPr>
        </p:nvSpPr>
        <p:spPr>
          <a:xfrm>
            <a:off x="457200" y="261804"/>
            <a:ext cx="82296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solidFill>
                  <a:srgbClr val="BB0027"/>
                </a:solidFill>
                <a:latin typeface="Poppins"/>
                <a:ea typeface="Poppins"/>
                <a:cs typeface="Poppins"/>
                <a:sym typeface="Poppins"/>
              </a:rPr>
              <a:t>Experiments and Results - Fine Tuned Models (TTS-SpeechT5)</a:t>
            </a:r>
            <a:endParaRPr>
              <a:solidFill>
                <a:srgbClr val="BB0027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15" name="Google Shape;315;p51"/>
          <p:cNvSpPr/>
          <p:nvPr/>
        </p:nvSpPr>
        <p:spPr>
          <a:xfrm>
            <a:off x="-119550" y="617375"/>
            <a:ext cx="557700" cy="996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" name="Google Shape;316;p51"/>
          <p:cNvSpPr txBox="1"/>
          <p:nvPr>
            <p:ph idx="2" type="body"/>
          </p:nvPr>
        </p:nvSpPr>
        <p:spPr>
          <a:xfrm>
            <a:off x="4698726" y="1212300"/>
            <a:ext cx="4445400" cy="454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Kinyarwanda TTS</a:t>
            </a:r>
            <a:endParaRPr b="1"/>
          </a:p>
        </p:txBody>
      </p:sp>
      <p:graphicFrame>
        <p:nvGraphicFramePr>
          <p:cNvPr id="317" name="Google Shape;317;p51"/>
          <p:cNvGraphicFramePr/>
          <p:nvPr/>
        </p:nvGraphicFramePr>
        <p:xfrm>
          <a:off x="460250" y="1583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{217CB39A-54B5-4BE8-BB5E-E1F82C841DDA}</a:tableStyleId>
              </a:tblPr>
              <a:tblGrid>
                <a:gridCol w="1187550"/>
                <a:gridCol w="1363100"/>
                <a:gridCol w="1324000"/>
              </a:tblGrid>
              <a:tr h="521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/>
                        <a:t>Step</a:t>
                      </a:r>
                      <a:endParaRPr b="1"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/>
                        <a:t>Training Loss</a:t>
                      </a:r>
                      <a:endParaRPr b="1"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/>
                        <a:t>Validation Loss</a:t>
                      </a:r>
                      <a:endParaRPr b="1" sz="1300"/>
                    </a:p>
                  </a:txBody>
                  <a:tcPr marT="91425" marB="91425" marR="91425" marL="91425"/>
                </a:tc>
              </a:tr>
              <a:tr h="514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1000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0.598900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0.553199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514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2000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0.564900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0.534779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514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3000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0.562600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0.526816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514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4000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0.556600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accent1"/>
                          </a:solidFill>
                        </a:rPr>
                        <a:t>0.523976</a:t>
                      </a:r>
                      <a:endParaRPr b="1">
                        <a:solidFill>
                          <a:schemeClr val="accent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318" name="Google Shape;318;p51"/>
          <p:cNvSpPr txBox="1"/>
          <p:nvPr>
            <p:ph idx="2" type="body"/>
          </p:nvPr>
        </p:nvSpPr>
        <p:spPr>
          <a:xfrm>
            <a:off x="438161" y="1212300"/>
            <a:ext cx="3959400" cy="454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Swahili TTS</a:t>
            </a:r>
            <a:endParaRPr b="1"/>
          </a:p>
        </p:txBody>
      </p:sp>
      <p:graphicFrame>
        <p:nvGraphicFramePr>
          <p:cNvPr id="319" name="Google Shape;319;p51"/>
          <p:cNvGraphicFramePr/>
          <p:nvPr/>
        </p:nvGraphicFramePr>
        <p:xfrm>
          <a:off x="4793574" y="158364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{217CB39A-54B5-4BE8-BB5E-E1F82C841DDA}</a:tableStyleId>
              </a:tblPr>
              <a:tblGrid>
                <a:gridCol w="1126675"/>
                <a:gridCol w="1293275"/>
                <a:gridCol w="1256175"/>
              </a:tblGrid>
              <a:tr h="506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/>
                        <a:t>Step</a:t>
                      </a:r>
                      <a:endParaRPr b="1"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/>
                        <a:t>Training Loss</a:t>
                      </a:r>
                      <a:endParaRPr b="1"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/>
                        <a:t>Validation Loss</a:t>
                      </a:r>
                      <a:endParaRPr b="1" sz="1300"/>
                    </a:p>
                  </a:txBody>
                  <a:tcPr marT="91425" marB="91425" marR="91425" marL="91425"/>
                </a:tc>
              </a:tr>
              <a:tr h="499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1000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0.563300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0.512955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99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2000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0.546400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0.507540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99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3000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0.533600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0.498774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99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4000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0.533400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accent1"/>
                          </a:solidFill>
                        </a:rPr>
                        <a:t>0.497876</a:t>
                      </a:r>
                      <a:endParaRPr b="1">
                        <a:solidFill>
                          <a:schemeClr val="accent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320" name="Google Shape;320;p51"/>
          <p:cNvSpPr txBox="1"/>
          <p:nvPr>
            <p:ph idx="12" type="sldNum"/>
          </p:nvPr>
        </p:nvSpPr>
        <p:spPr>
          <a:xfrm>
            <a:off x="7111225" y="442712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52"/>
          <p:cNvSpPr txBox="1"/>
          <p:nvPr>
            <p:ph type="title"/>
          </p:nvPr>
        </p:nvSpPr>
        <p:spPr>
          <a:xfrm>
            <a:off x="675375" y="394406"/>
            <a:ext cx="7246500" cy="3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3000">
                <a:solidFill>
                  <a:srgbClr val="BB0027"/>
                </a:solidFill>
                <a:latin typeface="Poppins"/>
                <a:ea typeface="Poppins"/>
                <a:cs typeface="Poppins"/>
                <a:sym typeface="Poppins"/>
              </a:rPr>
              <a:t>Challenges and Limitations.</a:t>
            </a:r>
            <a:endParaRPr sz="3000">
              <a:solidFill>
                <a:srgbClr val="BB0027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27" name="Google Shape;327;p52"/>
          <p:cNvSpPr txBox="1"/>
          <p:nvPr>
            <p:ph idx="12" type="sldNum"/>
          </p:nvPr>
        </p:nvSpPr>
        <p:spPr>
          <a:xfrm>
            <a:off x="7111225" y="442712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8" name="Google Shape;328;p52"/>
          <p:cNvSpPr/>
          <p:nvPr/>
        </p:nvSpPr>
        <p:spPr>
          <a:xfrm>
            <a:off x="-119550" y="617375"/>
            <a:ext cx="557700" cy="996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p52"/>
          <p:cNvSpPr txBox="1"/>
          <p:nvPr/>
        </p:nvSpPr>
        <p:spPr>
          <a:xfrm>
            <a:off x="675375" y="1034125"/>
            <a:ext cx="79551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Poppins"/>
              <a:buChar char="●"/>
            </a:pPr>
            <a:r>
              <a:rPr lang="en" sz="16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Cascading architecture requires high bandwidth for edge to cloud connection.</a:t>
            </a:r>
            <a:endParaRPr sz="160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Poppins"/>
              <a:buChar char="●"/>
            </a:pPr>
            <a:r>
              <a:rPr lang="en" sz="16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Determining (by experimentation) the event that triggers the need to escalate the task to the cloud.</a:t>
            </a:r>
            <a:endParaRPr sz="160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Poppins"/>
              <a:buChar char="●"/>
            </a:pPr>
            <a:r>
              <a:rPr lang="en" sz="16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Training: small dataset, due to available resources.</a:t>
            </a:r>
            <a:endParaRPr sz="160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53"/>
          <p:cNvSpPr txBox="1"/>
          <p:nvPr>
            <p:ph type="title"/>
          </p:nvPr>
        </p:nvSpPr>
        <p:spPr>
          <a:xfrm>
            <a:off x="675375" y="394406"/>
            <a:ext cx="7246500" cy="3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3000">
                <a:solidFill>
                  <a:srgbClr val="BB0027"/>
                </a:solidFill>
                <a:latin typeface="Poppins"/>
                <a:ea typeface="Poppins"/>
                <a:cs typeface="Poppins"/>
                <a:sym typeface="Poppins"/>
              </a:rPr>
              <a:t>Conclusion and Future Work</a:t>
            </a:r>
            <a:endParaRPr sz="3000">
              <a:solidFill>
                <a:srgbClr val="BB0027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36" name="Google Shape;336;p53"/>
          <p:cNvSpPr txBox="1"/>
          <p:nvPr>
            <p:ph idx="12" type="sldNum"/>
          </p:nvPr>
        </p:nvSpPr>
        <p:spPr>
          <a:xfrm>
            <a:off x="7111225" y="442712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7" name="Google Shape;337;p53"/>
          <p:cNvSpPr txBox="1"/>
          <p:nvPr/>
        </p:nvSpPr>
        <p:spPr>
          <a:xfrm>
            <a:off x="675375" y="1149635"/>
            <a:ext cx="7955100" cy="33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Poppins"/>
              <a:buChar char="●"/>
            </a:pPr>
            <a:r>
              <a:rPr lang="en" sz="16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We introduce a novel approach for edge-based speech transcription and synthesis: the </a:t>
            </a:r>
            <a:r>
              <a:rPr lang="en" sz="16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cascading network architecture</a:t>
            </a:r>
            <a:r>
              <a:rPr lang="en" sz="16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  <a:endParaRPr sz="160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Poppins"/>
              <a:buChar char="●"/>
            </a:pPr>
            <a:r>
              <a:rPr lang="en" sz="16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The system processes speech data on edge devices, and provides a computational efficient way of escalating to cloud-based resources, when necessary.</a:t>
            </a:r>
            <a:endParaRPr sz="160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Poppins"/>
              <a:buChar char="●"/>
            </a:pPr>
            <a:r>
              <a:rPr lang="en" sz="16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Potential challenge: network bandwidth</a:t>
            </a:r>
            <a:endParaRPr sz="160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Poppins"/>
              <a:buChar char="●"/>
            </a:pPr>
            <a:r>
              <a:rPr lang="en" sz="16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Future work: </a:t>
            </a:r>
            <a:endParaRPr sz="160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- Determining the escalation trigger.</a:t>
            </a:r>
            <a:endParaRPr sz="160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- Determining suitable data compression for communication.</a:t>
            </a:r>
            <a:endParaRPr sz="160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- Further training, using a bigger dataset.</a:t>
            </a:r>
            <a:endParaRPr sz="160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38" name="Google Shape;338;p53"/>
          <p:cNvSpPr/>
          <p:nvPr/>
        </p:nvSpPr>
        <p:spPr>
          <a:xfrm>
            <a:off x="-119550" y="617375"/>
            <a:ext cx="557700" cy="996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54"/>
          <p:cNvSpPr txBox="1"/>
          <p:nvPr>
            <p:ph type="title"/>
          </p:nvPr>
        </p:nvSpPr>
        <p:spPr>
          <a:xfrm>
            <a:off x="675375" y="394406"/>
            <a:ext cx="7246500" cy="3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3000">
                <a:solidFill>
                  <a:srgbClr val="BB0027"/>
                </a:solidFill>
                <a:latin typeface="Poppins"/>
                <a:ea typeface="Poppins"/>
                <a:cs typeface="Poppins"/>
                <a:sym typeface="Poppins"/>
              </a:rPr>
              <a:t>References</a:t>
            </a:r>
            <a:endParaRPr sz="3000">
              <a:solidFill>
                <a:srgbClr val="BB0027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45" name="Google Shape;345;p54"/>
          <p:cNvSpPr txBox="1"/>
          <p:nvPr>
            <p:ph idx="12" type="sldNum"/>
          </p:nvPr>
        </p:nvSpPr>
        <p:spPr>
          <a:xfrm>
            <a:off x="7111225" y="442712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6" name="Google Shape;346;p54"/>
          <p:cNvSpPr txBox="1"/>
          <p:nvPr/>
        </p:nvSpPr>
        <p:spPr>
          <a:xfrm>
            <a:off x="675375" y="977227"/>
            <a:ext cx="7955100" cy="35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[1]A. Hannun et al., “Deep Speech: Scaling up end-to-end speech recognition,” arXiv:1412.5567 [cs], Dec. 2014, Available: </a:t>
            </a:r>
            <a:r>
              <a:rPr lang="en" sz="1200" u="sng">
                <a:solidFill>
                  <a:schemeClr val="hlink"/>
                </a:solidFill>
                <a:latin typeface="Poppins"/>
                <a:ea typeface="Poppins"/>
                <a:cs typeface="Poppins"/>
                <a:sym typeface="Poppins"/>
                <a:hlinkClick r:id="rId3"/>
              </a:rPr>
              <a:t>https://arxiv.org/abs/1412.5567</a:t>
            </a:r>
            <a:r>
              <a:rPr lang="en" sz="12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sz="120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[2]A. Baevski, H. Zhou, A. Mohamed, and M. Auli, “wav2vec 2.0: A Framework for Self-Supervised Learning of Speech Representations.” Available: </a:t>
            </a:r>
            <a:r>
              <a:rPr lang="en" sz="1200" u="sng">
                <a:solidFill>
                  <a:schemeClr val="hlink"/>
                </a:solidFill>
                <a:latin typeface="Poppins"/>
                <a:ea typeface="Poppins"/>
                <a:cs typeface="Poppins"/>
                <a:sym typeface="Poppins"/>
                <a:hlinkClick r:id="rId4"/>
              </a:rPr>
              <a:t>https://arxiv.org/pdf/2006.11477.pdf</a:t>
            </a:r>
            <a:endParaRPr sz="120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[3]A. Radford, J. Kim, T. Xu, G. Brockman, C. Mcleavey, and I. Sutskever, “Robust Speech Recognition via Large-Scale Weak Supervision.” Available: </a:t>
            </a:r>
            <a:r>
              <a:rPr lang="en" sz="1200" u="sng">
                <a:solidFill>
                  <a:schemeClr val="hlink"/>
                </a:solidFill>
                <a:latin typeface="Poppins"/>
                <a:ea typeface="Poppins"/>
                <a:cs typeface="Poppins"/>
                <a:sym typeface="Poppins"/>
                <a:hlinkClick r:id="rId5"/>
              </a:rPr>
              <a:t>https://cdn.openai.com/papers/whisper.pdf</a:t>
            </a:r>
            <a:endParaRPr sz="120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[4]A. Van Den Oord et al., “WAVENET: A GENERATIVE MODEL FOR RAW AUDIO,” 2016. Available: </a:t>
            </a:r>
            <a:r>
              <a:rPr lang="en" sz="1200" u="sng">
                <a:solidFill>
                  <a:schemeClr val="hlink"/>
                </a:solidFill>
                <a:latin typeface="Poppins"/>
                <a:ea typeface="Poppins"/>
                <a:cs typeface="Poppins"/>
                <a:sym typeface="Poppins"/>
                <a:hlinkClick r:id="rId6"/>
              </a:rPr>
              <a:t>https://arxiv.org/pdf/1609.03499.pdf</a:t>
            </a:r>
            <a:endParaRPr sz="120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[5]Y. Ren et al., “FastSpeech: Fast, Robust and Controllable Text to Speech,” arXiv:1905.09263 [cs, eess], Nov. 2019, Available: </a:t>
            </a:r>
            <a:r>
              <a:rPr lang="en" sz="1200" u="sng">
                <a:solidFill>
                  <a:schemeClr val="hlink"/>
                </a:solidFill>
                <a:latin typeface="Poppins"/>
                <a:ea typeface="Poppins"/>
                <a:cs typeface="Poppins"/>
                <a:sym typeface="Poppins"/>
                <a:hlinkClick r:id="rId7"/>
              </a:rPr>
              <a:t>https://arxiv.org/abs/1905.09263</a:t>
            </a:r>
            <a:endParaRPr sz="120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[6]J. Shen et al., “NATURAL TTS SYNTHESIS BY CONDITIONING WAVENET ON MEL SPECTROGRAM PREDICTIONS.” Available: </a:t>
            </a:r>
            <a:r>
              <a:rPr lang="en" sz="1200" u="sng">
                <a:solidFill>
                  <a:schemeClr val="hlink"/>
                </a:solidFill>
                <a:latin typeface="Poppins"/>
                <a:ea typeface="Poppins"/>
                <a:cs typeface="Poppins"/>
                <a:sym typeface="Poppins"/>
                <a:hlinkClick r:id="rId8"/>
              </a:rPr>
              <a:t>https://arxiv.org/pdf/1712.05884.pdf</a:t>
            </a:r>
            <a:r>
              <a:rPr lang="en" sz="12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sz="120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[7]J. Ao et al., “SpeechT5: Unified-Modal Encoder-Decoder Pre-Training for Spoken Language Processing.” Available: </a:t>
            </a:r>
            <a:r>
              <a:rPr lang="en" sz="1200" u="sng">
                <a:solidFill>
                  <a:schemeClr val="hlink"/>
                </a:solidFill>
                <a:latin typeface="Poppins"/>
                <a:ea typeface="Poppins"/>
                <a:cs typeface="Poppins"/>
                <a:sym typeface="Poppins"/>
                <a:hlinkClick r:id="rId9"/>
              </a:rPr>
              <a:t>https://arxiv.org/pdf/2110.07205.pdf</a:t>
            </a:r>
            <a:r>
              <a:rPr lang="en" sz="12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sz="120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47" name="Google Shape;347;p54"/>
          <p:cNvSpPr/>
          <p:nvPr/>
        </p:nvSpPr>
        <p:spPr>
          <a:xfrm>
            <a:off x="-119550" y="617375"/>
            <a:ext cx="557700" cy="996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55"/>
          <p:cNvSpPr txBox="1"/>
          <p:nvPr>
            <p:ph type="title"/>
          </p:nvPr>
        </p:nvSpPr>
        <p:spPr>
          <a:xfrm>
            <a:off x="675375" y="394406"/>
            <a:ext cx="7246500" cy="3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3000">
                <a:solidFill>
                  <a:srgbClr val="BB0027"/>
                </a:solidFill>
                <a:latin typeface="Poppins"/>
                <a:ea typeface="Poppins"/>
                <a:cs typeface="Poppins"/>
                <a:sym typeface="Poppins"/>
              </a:rPr>
              <a:t>References</a:t>
            </a:r>
            <a:endParaRPr sz="3000">
              <a:solidFill>
                <a:srgbClr val="BB0027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54" name="Google Shape;354;p55"/>
          <p:cNvSpPr txBox="1"/>
          <p:nvPr>
            <p:ph idx="12" type="sldNum"/>
          </p:nvPr>
        </p:nvSpPr>
        <p:spPr>
          <a:xfrm>
            <a:off x="7111225" y="442712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5" name="Google Shape;355;p55"/>
          <p:cNvSpPr txBox="1"/>
          <p:nvPr/>
        </p:nvSpPr>
        <p:spPr>
          <a:xfrm>
            <a:off x="675375" y="977227"/>
            <a:ext cx="7955100" cy="13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[8]“Swahili | Critical Languages Program | College of Humanities,” clp.arizona.edu. </a:t>
            </a:r>
            <a:r>
              <a:rPr lang="en" sz="1200" u="sng">
                <a:solidFill>
                  <a:schemeClr val="hlink"/>
                </a:solidFill>
                <a:latin typeface="Poppins"/>
                <a:ea typeface="Poppins"/>
                <a:cs typeface="Poppins"/>
                <a:sym typeface="Poppins"/>
                <a:hlinkClick r:id="rId3"/>
              </a:rPr>
              <a:t>https://clp.arizona.edu/courses/languages/swahili</a:t>
            </a:r>
            <a:r>
              <a:rPr lang="en" sz="12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sz="120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[9]“Rwanda’s population reaches 13,2 million in 2022 | National Institute of Statistics Rwanda,” www.statistics.gov.rw. </a:t>
            </a:r>
            <a:r>
              <a:rPr lang="en" sz="1200" u="sng">
                <a:solidFill>
                  <a:schemeClr val="hlink"/>
                </a:solidFill>
                <a:latin typeface="Poppins"/>
                <a:ea typeface="Poppins"/>
                <a:cs typeface="Poppins"/>
                <a:sym typeface="Poppins"/>
                <a:hlinkClick r:id="rId4"/>
              </a:rPr>
              <a:t>https://www.statistics.gov.rw/publication/Rwanda_population_2022</a:t>
            </a:r>
            <a:r>
              <a:rPr lang="en" sz="12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sz="120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2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[10]OpenAI, “Whisper,” GitHub, Oct. 09, 2022. </a:t>
            </a:r>
            <a:r>
              <a:rPr lang="en" sz="1200" u="sng">
                <a:solidFill>
                  <a:schemeClr val="hlink"/>
                </a:solidFill>
                <a:latin typeface="Poppins"/>
                <a:ea typeface="Poppins"/>
                <a:cs typeface="Poppins"/>
                <a:sym typeface="Poppins"/>
                <a:hlinkClick r:id="rId5"/>
              </a:rPr>
              <a:t>https://github.com/openai/whisper</a:t>
            </a:r>
            <a:endParaRPr sz="120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56" name="Google Shape;356;p55"/>
          <p:cNvSpPr/>
          <p:nvPr/>
        </p:nvSpPr>
        <p:spPr>
          <a:xfrm>
            <a:off x="-119550" y="617375"/>
            <a:ext cx="557700" cy="996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56"/>
          <p:cNvSpPr txBox="1"/>
          <p:nvPr>
            <p:ph idx="4294967295" type="ctrTitle"/>
          </p:nvPr>
        </p:nvSpPr>
        <p:spPr>
          <a:xfrm>
            <a:off x="1631438" y="1920263"/>
            <a:ext cx="5164200" cy="15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Open Sans"/>
              <a:buNone/>
            </a:pPr>
            <a:r>
              <a:rPr b="1" lang="en" sz="32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THANK YOU!</a:t>
            </a:r>
            <a:endParaRPr b="1" i="0" sz="3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40"/>
          <p:cNvSpPr txBox="1"/>
          <p:nvPr>
            <p:ph type="title"/>
          </p:nvPr>
        </p:nvSpPr>
        <p:spPr>
          <a:xfrm>
            <a:off x="457200" y="361950"/>
            <a:ext cx="82296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3000">
                <a:solidFill>
                  <a:srgbClr val="BB0027"/>
                </a:solidFill>
                <a:latin typeface="Poppins"/>
                <a:ea typeface="Poppins"/>
                <a:cs typeface="Poppins"/>
                <a:sym typeface="Poppins"/>
              </a:rPr>
              <a:t>Introduction</a:t>
            </a:r>
            <a:endParaRPr sz="3000">
              <a:solidFill>
                <a:srgbClr val="BB0027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08" name="Google Shape;208;p4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9" name="Google Shape;209;p40"/>
          <p:cNvSpPr/>
          <p:nvPr/>
        </p:nvSpPr>
        <p:spPr>
          <a:xfrm>
            <a:off x="-119550" y="617375"/>
            <a:ext cx="557700" cy="996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40"/>
          <p:cNvSpPr txBox="1"/>
          <p:nvPr>
            <p:ph idx="1" type="body"/>
          </p:nvPr>
        </p:nvSpPr>
        <p:spPr>
          <a:xfrm>
            <a:off x="457200" y="1695350"/>
            <a:ext cx="3962400" cy="2935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Speech Transcription/Speech-to-Text</a:t>
            </a:r>
            <a:endParaRPr b="1" sz="130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1150" lvl="0" marL="457200" rtl="0" algn="just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Font typeface="Poppins"/>
              <a:buChar char="●"/>
            </a:pPr>
            <a:r>
              <a:rPr lang="en" sz="13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DeepSpeech </a:t>
            </a:r>
            <a:r>
              <a:rPr lang="en" sz="13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achieved a 16.0% error on the </a:t>
            </a:r>
            <a:r>
              <a:rPr lang="en" sz="13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Switchboard Hub5’00 corpus [1].</a:t>
            </a:r>
            <a:endParaRPr sz="130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1150" lvl="0" marL="457200" rtl="0" algn="just"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300"/>
              <a:buFont typeface="Poppins"/>
              <a:buChar char="●"/>
            </a:pPr>
            <a:r>
              <a:rPr lang="en" sz="13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Wav2Vec demonstrated the feasibility of speech recognition with limited amounts of labeled data [2].</a:t>
            </a:r>
            <a:endParaRPr sz="130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1150" lvl="0" marL="457200" rtl="0" algn="just"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300"/>
              <a:buFont typeface="Poppins"/>
              <a:buChar char="●"/>
            </a:pPr>
            <a:r>
              <a:rPr lang="en" sz="13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Whisper enabled transcription in multiple languages, as well as translation from those languages into English [3].</a:t>
            </a:r>
            <a:endParaRPr sz="130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11" name="Google Shape;211;p40"/>
          <p:cNvSpPr txBox="1"/>
          <p:nvPr>
            <p:ph idx="2" type="body"/>
          </p:nvPr>
        </p:nvSpPr>
        <p:spPr>
          <a:xfrm>
            <a:off x="4727450" y="1705752"/>
            <a:ext cx="3959400" cy="2935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Speech Synthesis/Text-to-Speech</a:t>
            </a:r>
            <a:endParaRPr b="1" sz="130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1150" lvl="0" marL="457200" rtl="0" algn="just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Font typeface="Poppins"/>
              <a:buChar char="●"/>
            </a:pPr>
            <a:r>
              <a:rPr lang="en" sz="13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WaveNet was the first model that successfully modeled the raw waveform of the audio signal instead of the acoustic features [4]. </a:t>
            </a:r>
            <a:endParaRPr sz="130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1150" lvl="0" marL="457200" rtl="0" algn="just"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300"/>
              <a:buFont typeface="Poppins"/>
              <a:buChar char="●"/>
            </a:pPr>
            <a:r>
              <a:rPr lang="en" sz="13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FastSpeech pushed the limits of neural text-to-speech by offering significant improvement in inference speed while maintaining robustness to prevent word repetition or omission [5]. </a:t>
            </a:r>
            <a:endParaRPr sz="130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1150" lvl="0" marL="457200" rtl="0" algn="just"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300"/>
              <a:buFont typeface="Poppins"/>
              <a:buChar char="●"/>
            </a:pPr>
            <a:r>
              <a:rPr lang="en" sz="13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Tacotron2 [6] and SpeechT5 [7]</a:t>
            </a:r>
            <a:endParaRPr sz="130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12" name="Google Shape;212;p40"/>
          <p:cNvSpPr txBox="1"/>
          <p:nvPr>
            <p:ph idx="1" type="body"/>
          </p:nvPr>
        </p:nvSpPr>
        <p:spPr>
          <a:xfrm>
            <a:off x="457200" y="1032463"/>
            <a:ext cx="8229600" cy="831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Speech transcription and synthesis models play an important role in a variety of applications.</a:t>
            </a:r>
            <a:endParaRPr sz="130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oppins"/>
                <a:ea typeface="Poppins"/>
                <a:cs typeface="Poppins"/>
                <a:sym typeface="Poppins"/>
              </a:rPr>
              <a:t>State of the art</a:t>
            </a:r>
            <a:endParaRPr b="1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41"/>
          <p:cNvSpPr txBox="1"/>
          <p:nvPr>
            <p:ph type="title"/>
          </p:nvPr>
        </p:nvSpPr>
        <p:spPr>
          <a:xfrm>
            <a:off x="457200" y="361950"/>
            <a:ext cx="82296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3000">
                <a:solidFill>
                  <a:srgbClr val="BB0027"/>
                </a:solidFill>
                <a:latin typeface="Poppins"/>
                <a:ea typeface="Poppins"/>
                <a:cs typeface="Poppins"/>
                <a:sym typeface="Poppins"/>
              </a:rPr>
              <a:t>Problem</a:t>
            </a:r>
            <a:endParaRPr sz="3000">
              <a:solidFill>
                <a:srgbClr val="BB0027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19" name="Google Shape;219;p4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0" name="Google Shape;220;p41"/>
          <p:cNvSpPr/>
          <p:nvPr/>
        </p:nvSpPr>
        <p:spPr>
          <a:xfrm>
            <a:off x="-119550" y="617375"/>
            <a:ext cx="557700" cy="996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41"/>
          <p:cNvSpPr txBox="1"/>
          <p:nvPr>
            <p:ph idx="2" type="body"/>
          </p:nvPr>
        </p:nvSpPr>
        <p:spPr>
          <a:xfrm>
            <a:off x="4727400" y="1396350"/>
            <a:ext cx="3959400" cy="2350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Poppins"/>
              <a:buChar char="●"/>
            </a:pPr>
            <a:r>
              <a:rPr lang="en" sz="16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There is a significant scarcity of speech transcription and synthesis models for East African languages.</a:t>
            </a:r>
            <a:endParaRPr sz="160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Poppins"/>
              <a:buChar char="●"/>
            </a:pPr>
            <a:r>
              <a:rPr lang="en" sz="16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Many people in East Africa have very little access to the Internet and possess devices with constrained computation.</a:t>
            </a:r>
            <a:endParaRPr sz="160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22" name="Google Shape;22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7438" y="971556"/>
            <a:ext cx="3066076" cy="37736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2"/>
          <p:cNvSpPr txBox="1"/>
          <p:nvPr>
            <p:ph type="title"/>
          </p:nvPr>
        </p:nvSpPr>
        <p:spPr>
          <a:xfrm>
            <a:off x="675375" y="394406"/>
            <a:ext cx="7246500" cy="3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3000">
                <a:solidFill>
                  <a:srgbClr val="BB0027"/>
                </a:solidFill>
                <a:latin typeface="Poppins"/>
                <a:ea typeface="Poppins"/>
                <a:cs typeface="Poppins"/>
                <a:sym typeface="Poppins"/>
              </a:rPr>
              <a:t>Proposed solution</a:t>
            </a:r>
            <a:endParaRPr sz="3000">
              <a:solidFill>
                <a:srgbClr val="BB0027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29" name="Google Shape;229;p42"/>
          <p:cNvSpPr txBox="1"/>
          <p:nvPr>
            <p:ph idx="12" type="sldNum"/>
          </p:nvPr>
        </p:nvSpPr>
        <p:spPr>
          <a:xfrm>
            <a:off x="7111225" y="442712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0" name="Google Shape;230;p42"/>
          <p:cNvSpPr txBox="1"/>
          <p:nvPr/>
        </p:nvSpPr>
        <p:spPr>
          <a:xfrm>
            <a:off x="675375" y="1144525"/>
            <a:ext cx="7497000" cy="36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just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Poppins"/>
              <a:buChar char="●"/>
            </a:pPr>
            <a:r>
              <a:rPr lang="en" sz="16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Develop speech transcription and synthesis models for the </a:t>
            </a:r>
            <a:r>
              <a:rPr lang="en" sz="16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Swahili and </a:t>
            </a:r>
            <a:r>
              <a:rPr lang="en" sz="16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Kinyarwanda languages. </a:t>
            </a:r>
            <a:r>
              <a:rPr lang="en" sz="16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(</a:t>
            </a:r>
            <a:r>
              <a:rPr lang="en" sz="16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Swahili is the most spoken language in EAC ~ 150 million [8] and ~24 million people speak Kinyarwanda [9])</a:t>
            </a:r>
            <a:endParaRPr sz="160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sz="160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30200" lvl="0" marL="457200" rtl="0" algn="just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Poppins"/>
              <a:buChar char="●"/>
            </a:pPr>
            <a:r>
              <a:rPr lang="en" sz="16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Introduce an edge-based system that leverages the Cascading Network architecture to process speech data on local devices efficiently and escalate to cloud-based resources when necessary. </a:t>
            </a:r>
            <a:endParaRPr sz="160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30200" lvl="0" marL="457200" rtl="0" algn="just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Poppins"/>
              <a:buChar char="●"/>
            </a:pPr>
            <a:r>
              <a:rPr lang="en" sz="16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Deploy these models on an edge device by incorporating speech-to-text and text-to-speech functionality for enhanced accessibility and usability.</a:t>
            </a:r>
            <a:endParaRPr sz="160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31" name="Google Shape;231;p42"/>
          <p:cNvSpPr/>
          <p:nvPr/>
        </p:nvSpPr>
        <p:spPr>
          <a:xfrm>
            <a:off x="-119550" y="617375"/>
            <a:ext cx="557700" cy="996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43"/>
          <p:cNvSpPr txBox="1"/>
          <p:nvPr>
            <p:ph type="title"/>
          </p:nvPr>
        </p:nvSpPr>
        <p:spPr>
          <a:xfrm>
            <a:off x="457200" y="190225"/>
            <a:ext cx="8229600" cy="609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 sz="3000">
                <a:solidFill>
                  <a:srgbClr val="BB0027"/>
                </a:solidFill>
                <a:latin typeface="Poppins"/>
                <a:ea typeface="Poppins"/>
                <a:cs typeface="Poppins"/>
                <a:sym typeface="Poppins"/>
              </a:rPr>
              <a:t>What is Cascading Networks?</a:t>
            </a:r>
            <a:endParaRPr sz="3000">
              <a:solidFill>
                <a:srgbClr val="BB0027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43"/>
          <p:cNvSpPr txBox="1"/>
          <p:nvPr/>
        </p:nvSpPr>
        <p:spPr>
          <a:xfrm>
            <a:off x="499050" y="4226300"/>
            <a:ext cx="68664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●"/>
            </a:pP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The network begins processing on the constrained device and only relies on the remote part when the local part does not provide an accurate enough result. </a:t>
            </a:r>
            <a:endParaRPr/>
          </a:p>
        </p:txBody>
      </p:sp>
      <p:pic>
        <p:nvPicPr>
          <p:cNvPr id="238" name="Google Shape;23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400" y="884950"/>
            <a:ext cx="7349975" cy="328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4"/>
          <p:cNvSpPr txBox="1"/>
          <p:nvPr>
            <p:ph type="title"/>
          </p:nvPr>
        </p:nvSpPr>
        <p:spPr>
          <a:xfrm>
            <a:off x="457200" y="361950"/>
            <a:ext cx="8229600" cy="609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 sz="3000">
                <a:solidFill>
                  <a:srgbClr val="BB0027"/>
                </a:solidFill>
                <a:latin typeface="Poppins"/>
                <a:ea typeface="Poppins"/>
                <a:cs typeface="Poppins"/>
                <a:sym typeface="Poppins"/>
              </a:rPr>
              <a:t>Dataset</a:t>
            </a:r>
            <a:endParaRPr/>
          </a:p>
        </p:txBody>
      </p:sp>
      <p:sp>
        <p:nvSpPr>
          <p:cNvPr id="244" name="Google Shape;244;p44"/>
          <p:cNvSpPr txBox="1"/>
          <p:nvPr>
            <p:ph idx="1" type="body"/>
          </p:nvPr>
        </p:nvSpPr>
        <p:spPr>
          <a:xfrm>
            <a:off x="3964950" y="1133950"/>
            <a:ext cx="5280900" cy="3266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30200" lvl="0" marL="457200" rtl="0" algn="l">
              <a:spcBef>
                <a:spcPts val="6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Open source data from Hugging face:</a:t>
            </a:r>
            <a:endParaRPr sz="16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914400" rtl="0" algn="l">
              <a:spcBef>
                <a:spcPts val="6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Mozilla Common Voice dataset for Kinyarwanda and </a:t>
            </a:r>
            <a:r>
              <a:rPr lang="en" sz="1600"/>
              <a:t>Swahili.(For ASR and TTS)</a:t>
            </a:r>
            <a:endParaRPr sz="16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/>
              <a:t>          - Training:16000</a:t>
            </a:r>
            <a:endParaRPr sz="16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/>
              <a:t>          - Testing:15987</a:t>
            </a:r>
            <a:endParaRPr sz="1600"/>
          </a:p>
          <a:p>
            <a:pPr indent="-330200" lvl="0" marL="914400" rtl="0" algn="l">
              <a:spcBef>
                <a:spcPts val="6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Open Bible Swahili(Genesis clean)(For TTS)</a:t>
            </a:r>
            <a:endParaRPr sz="16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/>
              <a:t>           </a:t>
            </a:r>
            <a:r>
              <a:rPr lang="en" sz="1600"/>
              <a:t>- </a:t>
            </a:r>
            <a:r>
              <a:rPr lang="en" sz="1600"/>
              <a:t>Dataset: 1498</a:t>
            </a:r>
            <a:endParaRPr sz="16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5" name="Google Shape;245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3500" y="1538875"/>
            <a:ext cx="2885149" cy="2600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45"/>
          <p:cNvSpPr txBox="1"/>
          <p:nvPr>
            <p:ph type="title"/>
          </p:nvPr>
        </p:nvSpPr>
        <p:spPr>
          <a:xfrm>
            <a:off x="683975" y="85281"/>
            <a:ext cx="7246500" cy="3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2100">
                <a:solidFill>
                  <a:srgbClr val="BB0027"/>
                </a:solidFill>
                <a:latin typeface="Poppins"/>
                <a:ea typeface="Poppins"/>
                <a:cs typeface="Poppins"/>
                <a:sym typeface="Poppins"/>
              </a:rPr>
              <a:t>Cascaded STT model architecture Speech-To-Text</a:t>
            </a:r>
            <a:endParaRPr sz="2100">
              <a:solidFill>
                <a:srgbClr val="BB0027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52" name="Google Shape;252;p45"/>
          <p:cNvSpPr txBox="1"/>
          <p:nvPr>
            <p:ph idx="12" type="sldNum"/>
          </p:nvPr>
        </p:nvSpPr>
        <p:spPr>
          <a:xfrm>
            <a:off x="7111225" y="442712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3" name="Google Shape;253;p45"/>
          <p:cNvSpPr txBox="1"/>
          <p:nvPr/>
        </p:nvSpPr>
        <p:spPr>
          <a:xfrm>
            <a:off x="304800" y="657925"/>
            <a:ext cx="5137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marR="4345" rtl="0" algn="just">
              <a:lnSpc>
                <a:spcPct val="11046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AutoNum type="alphaUcPeriod"/>
            </a:pPr>
            <a:r>
              <a:t/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54" name="Google Shape;254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000" y="590736"/>
            <a:ext cx="4485590" cy="4228639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55" name="Google Shape;255;p45"/>
          <p:cNvSpPr txBox="1"/>
          <p:nvPr/>
        </p:nvSpPr>
        <p:spPr>
          <a:xfrm>
            <a:off x="5082600" y="1222825"/>
            <a:ext cx="4061400" cy="30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On the left, an edge-level architecture with nx layers initially computed and produces output. 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When the output probabilities do not meet the set threshold?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The initially computed representation of the input speech at the CNN level as well as its corresponding embedding representations are sent to the cloud for further processing.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46"/>
          <p:cNvSpPr txBox="1"/>
          <p:nvPr>
            <p:ph type="title"/>
          </p:nvPr>
        </p:nvSpPr>
        <p:spPr>
          <a:xfrm>
            <a:off x="683975" y="85275"/>
            <a:ext cx="7924800" cy="3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2100">
                <a:solidFill>
                  <a:srgbClr val="BB0027"/>
                </a:solidFill>
                <a:latin typeface="Poppins"/>
                <a:ea typeface="Poppins"/>
                <a:cs typeface="Poppins"/>
                <a:sym typeface="Poppins"/>
              </a:rPr>
              <a:t>  B. Cascaded TTS model architecture Text-To-Speech</a:t>
            </a:r>
            <a:endParaRPr sz="2100">
              <a:solidFill>
                <a:srgbClr val="BB0027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62" name="Google Shape;262;p46"/>
          <p:cNvSpPr txBox="1"/>
          <p:nvPr>
            <p:ph idx="12" type="sldNum"/>
          </p:nvPr>
        </p:nvSpPr>
        <p:spPr>
          <a:xfrm>
            <a:off x="7111225" y="442712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3" name="Google Shape;263;p46"/>
          <p:cNvSpPr txBox="1"/>
          <p:nvPr/>
        </p:nvSpPr>
        <p:spPr>
          <a:xfrm>
            <a:off x="304800" y="657925"/>
            <a:ext cx="5137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4345" rtl="0" algn="just">
              <a:lnSpc>
                <a:spcPct val="11046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4" name="Google Shape;264;p46"/>
          <p:cNvSpPr txBox="1"/>
          <p:nvPr/>
        </p:nvSpPr>
        <p:spPr>
          <a:xfrm>
            <a:off x="4842575" y="1207375"/>
            <a:ext cx="4008000" cy="30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On the left, an edge-level architecture with nx layers </a:t>
            </a: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to be </a:t>
            </a: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initially computed and produces output. 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When the output noise in the audio exceeds the threshold? 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The initially computed input text representation after the speech embedding as well as its corresponding speech representations are sent to the cloud for further processing.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65" name="Google Shape;265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657925"/>
            <a:ext cx="4529484" cy="41188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7"/>
          <p:cNvSpPr txBox="1"/>
          <p:nvPr>
            <p:ph type="title"/>
          </p:nvPr>
        </p:nvSpPr>
        <p:spPr>
          <a:xfrm>
            <a:off x="675375" y="394406"/>
            <a:ext cx="7246500" cy="3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3000">
                <a:solidFill>
                  <a:srgbClr val="BB0027"/>
                </a:solidFill>
                <a:latin typeface="Poppins"/>
                <a:ea typeface="Poppins"/>
                <a:cs typeface="Poppins"/>
                <a:sym typeface="Poppins"/>
              </a:rPr>
              <a:t>Experiments and Results - New Models (STT)</a:t>
            </a:r>
            <a:endParaRPr sz="3000">
              <a:solidFill>
                <a:srgbClr val="BB0027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72" name="Google Shape;272;p47"/>
          <p:cNvSpPr txBox="1"/>
          <p:nvPr>
            <p:ph idx="12" type="sldNum"/>
          </p:nvPr>
        </p:nvSpPr>
        <p:spPr>
          <a:xfrm>
            <a:off x="7111225" y="442712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3" name="Google Shape;273;p47"/>
          <p:cNvSpPr/>
          <p:nvPr/>
        </p:nvSpPr>
        <p:spPr>
          <a:xfrm>
            <a:off x="-119550" y="617375"/>
            <a:ext cx="557700" cy="996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4" name="Google Shape;274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1275" y="1477875"/>
            <a:ext cx="3033405" cy="306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45776" y="1418815"/>
            <a:ext cx="3033401" cy="30656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MU PPT Theme">
  <a:themeElements>
    <a:clrScheme name="Custom 1">
      <a:dk1>
        <a:srgbClr val="000000"/>
      </a:dk1>
      <a:lt1>
        <a:srgbClr val="FFFFFF"/>
      </a:lt1>
      <a:dk2>
        <a:srgbClr val="75787B"/>
      </a:dk2>
      <a:lt2>
        <a:srgbClr val="C8C9C7"/>
      </a:lt2>
      <a:accent1>
        <a:srgbClr val="BB0000"/>
      </a:accent1>
      <a:accent2>
        <a:srgbClr val="75787B"/>
      </a:accent2>
      <a:accent3>
        <a:srgbClr val="00833C"/>
      </a:accent3>
      <a:accent4>
        <a:srgbClr val="F2A900"/>
      </a:accent4>
      <a:accent5>
        <a:srgbClr val="002C71"/>
      </a:accent5>
      <a:accent6>
        <a:srgbClr val="C8C9C7"/>
      </a:accent6>
      <a:hlink>
        <a:srgbClr val="BB0000"/>
      </a:hlink>
      <a:folHlink>
        <a:srgbClr val="8200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A6192E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